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256" r:id="rId2"/>
    <p:sldId id="257" r:id="rId3"/>
    <p:sldId id="267" r:id="rId4"/>
    <p:sldId id="268" r:id="rId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599" autoAdjust="0"/>
  </p:normalViewPr>
  <p:slideViewPr>
    <p:cSldViewPr>
      <p:cViewPr varScale="1">
        <p:scale>
          <a:sx n="92" d="100"/>
          <a:sy n="92" d="100"/>
        </p:scale>
        <p:origin x="48" y="279"/>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4/18/2020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4/18/2020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4/18/2020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4/18/2020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4/18/2020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4/18/2020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4/18/2020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4/18/2020</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4/18/2020</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4/18/2020</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4/18/2020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4/18/2020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4/18/2020</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hyperlink" Target="https://www.getepic.com/"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4.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K/1 PEP ACTIVITIES</a:t>
            </a:r>
          </a:p>
        </p:txBody>
      </p:sp>
      <p:sp>
        <p:nvSpPr>
          <p:cNvPr id="3" name="Subtitle 2"/>
          <p:cNvSpPr>
            <a:spLocks noGrp="1"/>
          </p:cNvSpPr>
          <p:nvPr>
            <p:ph type="subTitle" idx="1"/>
          </p:nvPr>
        </p:nvSpPr>
        <p:spPr/>
        <p:txBody>
          <a:bodyPr/>
          <a:lstStyle/>
          <a:p>
            <a:r>
              <a:rPr lang="en-US" dirty="0"/>
              <a:t>4/20-4/24</a:t>
            </a:r>
          </a:p>
        </p:txBody>
      </p:sp>
      <p:pic>
        <p:nvPicPr>
          <p:cNvPr id="4" name="Audio 3">
            <a:hlinkClick r:id="" action="ppaction://media"/>
            <a:extLst>
              <a:ext uri="{FF2B5EF4-FFF2-40B4-BE49-F238E27FC236}">
                <a16:creationId xmlns:a16="http://schemas.microsoft.com/office/drawing/2014/main" id="{CD97D0E1-EAAD-4369-A425-79DC2153747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1625" y="6400800"/>
            <a:ext cx="304800" cy="304800"/>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mc:Choice xmlns:p14="http://schemas.microsoft.com/office/powerpoint/2010/main" Requires="p14">
      <p:transition spd="med" p14:dur="700" advTm="37522">
        <p:fade/>
      </p:transition>
    </mc:Choice>
    <mc:Fallback>
      <p:transition spd="med" advTm="375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I LIKE</a:t>
            </a:r>
          </a:p>
        </p:txBody>
      </p:sp>
      <p:sp>
        <p:nvSpPr>
          <p:cNvPr id="14" name="Content Placeholder 13"/>
          <p:cNvSpPr>
            <a:spLocks noGrp="1"/>
          </p:cNvSpPr>
          <p:nvPr>
            <p:ph idx="1"/>
          </p:nvPr>
        </p:nvSpPr>
        <p:spPr>
          <a:xfrm>
            <a:off x="227012" y="1905000"/>
            <a:ext cx="8763000" cy="4876800"/>
          </a:xfrm>
        </p:spPr>
        <p:txBody>
          <a:bodyPr>
            <a:normAutofit fontScale="70000" lnSpcReduction="20000"/>
          </a:bodyPr>
          <a:lstStyle/>
          <a:p>
            <a:pPr marL="0" indent="0">
              <a:buNone/>
            </a:pPr>
            <a:r>
              <a:rPr lang="en-US" dirty="0" err="1"/>
              <a:t>Mr</a:t>
            </a:r>
            <a:r>
              <a:rPr lang="en-US" dirty="0"/>
              <a:t> </a:t>
            </a:r>
            <a:r>
              <a:rPr lang="en-US" dirty="0" err="1"/>
              <a:t>Gilderdale</a:t>
            </a:r>
            <a:r>
              <a:rPr lang="en-US" dirty="0"/>
              <a:t> was thinking of a number rule. He asked the class to choose numbers to test so they could try to work out what the rule was.</a:t>
            </a:r>
          </a:p>
          <a:p>
            <a:pPr marL="0" indent="0">
              <a:buNone/>
            </a:pPr>
            <a:r>
              <a:rPr lang="en-US" dirty="0"/>
              <a:t>If the number they chose fitted his rule, he wrote it on the board under 'I like these numbers'. If the number they chose didn't fit his rule, he wrote it under 'I don't like these numbers'.</a:t>
            </a:r>
          </a:p>
          <a:p>
            <a:pPr marL="0" indent="0">
              <a:buNone/>
            </a:pPr>
            <a:r>
              <a:rPr lang="en-US" dirty="0"/>
              <a:t>After the class had chosen four numbers, this is what was on the board:</a:t>
            </a:r>
          </a:p>
          <a:p>
            <a:pPr marL="0" indent="0">
              <a:buNone/>
            </a:pPr>
            <a:endParaRPr lang="en-US" dirty="0"/>
          </a:p>
          <a:p>
            <a:pPr marL="0" indent="0">
              <a:buNone/>
            </a:pPr>
            <a:r>
              <a:rPr lang="en-US" dirty="0"/>
              <a:t> </a:t>
            </a:r>
          </a:p>
          <a:p>
            <a:pPr marL="0" indent="0">
              <a:buNone/>
            </a:pPr>
            <a:r>
              <a:rPr lang="en-US" dirty="0"/>
              <a:t>What could </a:t>
            </a:r>
            <a:r>
              <a:rPr lang="en-US" dirty="0" err="1"/>
              <a:t>Mr</a:t>
            </a:r>
            <a:r>
              <a:rPr lang="en-US" dirty="0"/>
              <a:t> </a:t>
            </a:r>
            <a:r>
              <a:rPr lang="en-US" dirty="0" err="1"/>
              <a:t>Gilderdale's</a:t>
            </a:r>
            <a:r>
              <a:rPr lang="en-US" dirty="0"/>
              <a:t> rule be?</a:t>
            </a:r>
          </a:p>
          <a:p>
            <a:pPr marL="0" indent="0">
              <a:buNone/>
            </a:pPr>
            <a:endParaRPr lang="en-US" dirty="0"/>
          </a:p>
          <a:p>
            <a:pPr marL="0" indent="0">
              <a:buNone/>
            </a:pPr>
            <a:r>
              <a:rPr lang="en-US" dirty="0"/>
              <a:t>If you were in </a:t>
            </a:r>
            <a:r>
              <a:rPr lang="en-US" dirty="0" err="1"/>
              <a:t>Mr</a:t>
            </a:r>
            <a:r>
              <a:rPr lang="en-US" dirty="0"/>
              <a:t> </a:t>
            </a:r>
            <a:r>
              <a:rPr lang="en-US" dirty="0" err="1"/>
              <a:t>Gilderdale's</a:t>
            </a:r>
            <a:r>
              <a:rPr lang="en-US" dirty="0"/>
              <a:t> class, which number would you choose next to test your idea?  Why?</a:t>
            </a:r>
          </a:p>
          <a:p>
            <a:pPr marL="0" indent="0">
              <a:buNone/>
            </a:pPr>
            <a:endParaRPr lang="en-US" dirty="0"/>
          </a:p>
          <a:p>
            <a:pPr marL="0" indent="0">
              <a:buNone/>
            </a:pPr>
            <a:r>
              <a:rPr lang="en-US" dirty="0"/>
              <a:t>How could you find out </a:t>
            </a:r>
            <a:r>
              <a:rPr lang="en-US" dirty="0" err="1"/>
              <a:t>Mr</a:t>
            </a:r>
            <a:r>
              <a:rPr lang="en-US" dirty="0"/>
              <a:t> </a:t>
            </a:r>
            <a:r>
              <a:rPr lang="en-US" dirty="0" err="1"/>
              <a:t>Gilderdale's</a:t>
            </a:r>
            <a:r>
              <a:rPr lang="en-US" dirty="0"/>
              <a:t> rule in the smallest number of guesses?</a:t>
            </a:r>
          </a:p>
        </p:txBody>
      </p:sp>
      <p:graphicFrame>
        <p:nvGraphicFramePr>
          <p:cNvPr id="2" name="Table 2">
            <a:extLst>
              <a:ext uri="{FF2B5EF4-FFF2-40B4-BE49-F238E27FC236}">
                <a16:creationId xmlns:a16="http://schemas.microsoft.com/office/drawing/2014/main" id="{1FB37CD2-C94F-417A-94FB-ADC00B1CF198}"/>
              </a:ext>
            </a:extLst>
          </p:cNvPr>
          <p:cNvGraphicFramePr>
            <a:graphicFrameLocks noGrp="1"/>
          </p:cNvGraphicFramePr>
          <p:nvPr>
            <p:extLst>
              <p:ext uri="{D42A27DB-BD31-4B8C-83A1-F6EECF244321}">
                <p14:modId xmlns:p14="http://schemas.microsoft.com/office/powerpoint/2010/main" val="2188783035"/>
              </p:ext>
            </p:extLst>
          </p:nvPr>
        </p:nvGraphicFramePr>
        <p:xfrm>
          <a:off x="6856412" y="3048000"/>
          <a:ext cx="4773084" cy="1381760"/>
        </p:xfrm>
        <a:graphic>
          <a:graphicData uri="http://schemas.openxmlformats.org/drawingml/2006/table">
            <a:tbl>
              <a:tblPr firstRow="1" bandRow="1">
                <a:tableStyleId>{69012ECD-51FC-41F1-AA8D-1B2483CD663E}</a:tableStyleId>
              </a:tblPr>
              <a:tblGrid>
                <a:gridCol w="2386542">
                  <a:extLst>
                    <a:ext uri="{9D8B030D-6E8A-4147-A177-3AD203B41FA5}">
                      <a16:colId xmlns:a16="http://schemas.microsoft.com/office/drawing/2014/main" val="2740827923"/>
                    </a:ext>
                  </a:extLst>
                </a:gridCol>
                <a:gridCol w="2386542">
                  <a:extLst>
                    <a:ext uri="{9D8B030D-6E8A-4147-A177-3AD203B41FA5}">
                      <a16:colId xmlns:a16="http://schemas.microsoft.com/office/drawing/2014/main" val="4276695182"/>
                    </a:ext>
                  </a:extLst>
                </a:gridCol>
              </a:tblGrid>
              <a:tr h="370840">
                <a:tc>
                  <a:txBody>
                    <a:bodyPr/>
                    <a:lstStyle/>
                    <a:p>
                      <a:r>
                        <a:rPr lang="en-US" dirty="0"/>
                        <a:t>I LIKE THESE NUMBERS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 DON’T LIKE THESE NUMBERS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2648258"/>
                  </a:ext>
                </a:extLst>
              </a:tr>
              <a:tr h="741680">
                <a:tc>
                  <a:txBody>
                    <a:bodyPr/>
                    <a:lstStyle/>
                    <a:p>
                      <a:pPr algn="ctr"/>
                      <a:r>
                        <a:rPr lang="en-US" dirty="0"/>
                        <a:t>15</a:t>
                      </a:r>
                    </a:p>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18</a:t>
                      </a:r>
                    </a:p>
                    <a:p>
                      <a:pPr algn="ctr"/>
                      <a:r>
                        <a:rPr lang="en-US"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9495876"/>
                  </a:ext>
                </a:extLst>
              </a:tr>
            </a:tbl>
          </a:graphicData>
        </a:graphic>
      </p:graphicFrame>
      <p:pic>
        <p:nvPicPr>
          <p:cNvPr id="4" name="Audio 3">
            <a:hlinkClick r:id="" action="ppaction://media"/>
            <a:extLst>
              <a:ext uri="{FF2B5EF4-FFF2-40B4-BE49-F238E27FC236}">
                <a16:creationId xmlns:a16="http://schemas.microsoft.com/office/drawing/2014/main" id="{A7712DC4-D964-4885-826A-33928CC49DE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1625" y="6400800"/>
            <a:ext cx="304800" cy="304800"/>
          </a:xfrm>
          <a:prstGeom prst="rect">
            <a:avLst/>
          </a:prstGeom>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mc:Choice xmlns:p14="http://schemas.microsoft.com/office/powerpoint/2010/main" Requires="p14">
      <p:transition spd="med" p14:dur="700" advTm="60024">
        <p:fade/>
      </p:transition>
    </mc:Choice>
    <mc:Fallback>
      <p:transition spd="med" advTm="600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028C4F-5AF5-46FC-ADA1-6D66A82F31C1}"/>
              </a:ext>
            </a:extLst>
          </p:cNvPr>
          <p:cNvSpPr>
            <a:spLocks noGrp="1"/>
          </p:cNvSpPr>
          <p:nvPr>
            <p:ph type="title"/>
          </p:nvPr>
        </p:nvSpPr>
        <p:spPr/>
        <p:txBody>
          <a:bodyPr/>
          <a:lstStyle/>
          <a:p>
            <a:r>
              <a:rPr lang="en-US" dirty="0"/>
              <a:t>OPTIONAL READING ACTIVITY</a:t>
            </a:r>
          </a:p>
        </p:txBody>
      </p:sp>
      <p:pic>
        <p:nvPicPr>
          <p:cNvPr id="8" name="Content Placeholder 7">
            <a:extLst>
              <a:ext uri="{FF2B5EF4-FFF2-40B4-BE49-F238E27FC236}">
                <a16:creationId xmlns:a16="http://schemas.microsoft.com/office/drawing/2014/main" id="{517029EB-4061-4D0B-8E2D-0DEA6DE8825B}"/>
              </a:ext>
            </a:extLst>
          </p:cNvPr>
          <p:cNvPicPr>
            <a:picLocks noGrp="1" noChangeAspect="1"/>
          </p:cNvPicPr>
          <p:nvPr>
            <p:ph idx="1"/>
          </p:nvPr>
        </p:nvPicPr>
        <p:blipFill>
          <a:blip r:embed="rId4"/>
          <a:stretch>
            <a:fillRect/>
          </a:stretch>
        </p:blipFill>
        <p:spPr>
          <a:xfrm>
            <a:off x="3503612" y="1905000"/>
            <a:ext cx="8504475" cy="4267200"/>
          </a:xfrm>
          <a:prstGeom prst="rect">
            <a:avLst/>
          </a:prstGeom>
        </p:spPr>
      </p:pic>
      <p:sp>
        <p:nvSpPr>
          <p:cNvPr id="9" name="Rectangle 8">
            <a:extLst>
              <a:ext uri="{FF2B5EF4-FFF2-40B4-BE49-F238E27FC236}">
                <a16:creationId xmlns:a16="http://schemas.microsoft.com/office/drawing/2014/main" id="{EE3CAC2D-9DD2-46A5-8CBC-3A225DAC7556}"/>
              </a:ext>
            </a:extLst>
          </p:cNvPr>
          <p:cNvSpPr/>
          <p:nvPr/>
        </p:nvSpPr>
        <p:spPr>
          <a:xfrm>
            <a:off x="150813" y="2590800"/>
            <a:ext cx="3124200" cy="3416320"/>
          </a:xfrm>
          <a:prstGeom prst="rect">
            <a:avLst/>
          </a:prstGeom>
        </p:spPr>
        <p:txBody>
          <a:bodyPr wrap="square">
            <a:spAutoFit/>
          </a:bodyPr>
          <a:lstStyle/>
          <a:p>
            <a:r>
              <a:rPr lang="en-US" dirty="0"/>
              <a:t>Go to </a:t>
            </a:r>
            <a:r>
              <a:rPr lang="en-US" dirty="0">
                <a:hlinkClick r:id="rId5"/>
              </a:rPr>
              <a:t>https://www.getepic.com/ </a:t>
            </a:r>
            <a:r>
              <a:rPr lang="en-US" dirty="0"/>
              <a:t>and sign up for your free account.  I have posted your first activity which is to read the story </a:t>
            </a:r>
            <a:r>
              <a:rPr lang="en-US" i="1" dirty="0"/>
              <a:t>My Even Day</a:t>
            </a:r>
            <a:r>
              <a:rPr lang="en-US" dirty="0"/>
              <a:t> with your family and then complete quiz for the story.  When you are done post a video or a note to Seesaw explaining how this book connects to our math activity for the week.</a:t>
            </a:r>
          </a:p>
        </p:txBody>
      </p:sp>
      <p:pic>
        <p:nvPicPr>
          <p:cNvPr id="10" name="Audio 9">
            <a:hlinkClick r:id="" action="ppaction://media"/>
            <a:extLst>
              <a:ext uri="{FF2B5EF4-FFF2-40B4-BE49-F238E27FC236}">
                <a16:creationId xmlns:a16="http://schemas.microsoft.com/office/drawing/2014/main" id="{0F81D170-71F3-46FF-B136-33D8DA66CD2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1625" y="6400800"/>
            <a:ext cx="304800" cy="304800"/>
          </a:xfrm>
          <a:prstGeom prst="rect">
            <a:avLst/>
          </a:prstGeom>
        </p:spPr>
      </p:pic>
    </p:spTree>
    <p:extLst>
      <p:ext uri="{BB962C8B-B14F-4D97-AF65-F5344CB8AC3E}">
        <p14:creationId xmlns:p14="http://schemas.microsoft.com/office/powerpoint/2010/main" val="3965807363"/>
      </p:ext>
    </p:extLst>
  </p:cSld>
  <p:clrMapOvr>
    <a:masterClrMapping/>
  </p:clrMapOvr>
  <mc:AlternateContent xmlns:mc="http://schemas.openxmlformats.org/markup-compatibility/2006">
    <mc:Choice xmlns:p14="http://schemas.microsoft.com/office/powerpoint/2010/main" Requires="p14">
      <p:transition spd="med" p14:dur="700" advTm="41351">
        <p:fade/>
      </p:transition>
    </mc:Choice>
    <mc:Fallback>
      <p:transition spd="med" advTm="413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OPTIONAL MATH ACTIVITY</a:t>
            </a:r>
          </a:p>
        </p:txBody>
      </p:sp>
      <p:sp>
        <p:nvSpPr>
          <p:cNvPr id="5" name="Content Placeholder 4"/>
          <p:cNvSpPr>
            <a:spLocks noGrp="1"/>
          </p:cNvSpPr>
          <p:nvPr>
            <p:ph sz="half" idx="1"/>
          </p:nvPr>
        </p:nvSpPr>
        <p:spPr>
          <a:xfrm>
            <a:off x="150812" y="2714625"/>
            <a:ext cx="3048000" cy="1219200"/>
          </a:xfrm>
        </p:spPr>
        <p:txBody>
          <a:bodyPr>
            <a:normAutofit/>
          </a:bodyPr>
          <a:lstStyle/>
          <a:p>
            <a:pPr marL="0" indent="0">
              <a:buNone/>
            </a:pPr>
            <a:r>
              <a:rPr lang="en-US" dirty="0"/>
              <a:t>Complete the Creating Counting Collections activity on Seesaw.</a:t>
            </a:r>
          </a:p>
        </p:txBody>
      </p:sp>
      <p:cxnSp>
        <p:nvCxnSpPr>
          <p:cNvPr id="7" name="Straight Arrow Connector 6">
            <a:extLst>
              <a:ext uri="{FF2B5EF4-FFF2-40B4-BE49-F238E27FC236}">
                <a16:creationId xmlns:a16="http://schemas.microsoft.com/office/drawing/2014/main" id="{90D9AF70-5E1D-4717-A9D4-10F72E62F899}"/>
              </a:ext>
            </a:extLst>
          </p:cNvPr>
          <p:cNvCxnSpPr/>
          <p:nvPr/>
        </p:nvCxnSpPr>
        <p:spPr>
          <a:xfrm flipV="1">
            <a:off x="3021474" y="3124200"/>
            <a:ext cx="1028700" cy="88322"/>
          </a:xfrm>
          <a:prstGeom prst="straightConnector1">
            <a:avLst/>
          </a:prstGeom>
          <a:noFill/>
          <a:ln w="28575" cap="flat" cmpd="sng" algn="ctr">
            <a:solidFill>
              <a:schemeClr val="tx1"/>
            </a:solidFill>
            <a:prstDash val="solid"/>
            <a:miter lim="800000"/>
            <a:tailEnd type="triangle"/>
          </a:ln>
          <a:effectLst/>
        </p:spPr>
      </p:cxnSp>
      <p:pic>
        <p:nvPicPr>
          <p:cNvPr id="9" name="Picture 8" descr="A screenshot of a cell phone&#10;&#10;Description automatically generated">
            <a:extLst>
              <a:ext uri="{FF2B5EF4-FFF2-40B4-BE49-F238E27FC236}">
                <a16:creationId xmlns:a16="http://schemas.microsoft.com/office/drawing/2014/main" id="{B24454EC-60E2-4988-AD7C-772F0D74F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4667" y="2286000"/>
            <a:ext cx="8081788" cy="3268170"/>
          </a:xfrm>
          <a:prstGeom prst="rect">
            <a:avLst/>
          </a:prstGeom>
        </p:spPr>
      </p:pic>
      <p:pic>
        <p:nvPicPr>
          <p:cNvPr id="10" name="Audio 9">
            <a:hlinkClick r:id="" action="ppaction://media"/>
            <a:extLst>
              <a:ext uri="{FF2B5EF4-FFF2-40B4-BE49-F238E27FC236}">
                <a16:creationId xmlns:a16="http://schemas.microsoft.com/office/drawing/2014/main" id="{6FFC0175-BBB4-4F3F-8000-966CF6EA327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1625" y="6400800"/>
            <a:ext cx="304800" cy="304800"/>
          </a:xfrm>
          <a:prstGeom prst="rect">
            <a:avLst/>
          </a:prstGeom>
        </p:spPr>
      </p:pic>
    </p:spTree>
    <p:extLst>
      <p:ext uri="{BB962C8B-B14F-4D97-AF65-F5344CB8AC3E}">
        <p14:creationId xmlns:p14="http://schemas.microsoft.com/office/powerpoint/2010/main" val="223730991"/>
      </p:ext>
    </p:extLst>
  </p:cSld>
  <p:clrMapOvr>
    <a:masterClrMapping/>
  </p:clrMapOvr>
  <mc:AlternateContent xmlns:mc="http://schemas.openxmlformats.org/markup-compatibility/2006">
    <mc:Choice xmlns:p14="http://schemas.microsoft.com/office/powerpoint/2010/main" Requires="p14">
      <p:transition spd="med" p14:dur="700" advTm="43934">
        <p:fade/>
      </p:transition>
    </mc:Choice>
    <mc:Fallback>
      <p:transition spd="med" advTm="439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34</TotalTime>
  <Words>236</Words>
  <Application>Microsoft Office PowerPoint</Application>
  <PresentationFormat>Custom</PresentationFormat>
  <Paragraphs>23</Paragraphs>
  <Slides>4</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Consolas</vt:lpstr>
      <vt:lpstr>Corbel</vt:lpstr>
      <vt:lpstr>Chalkboard 16x9</vt:lpstr>
      <vt:lpstr>K/1 PEP ACTIVITIES</vt:lpstr>
      <vt:lpstr>I LIKE</vt:lpstr>
      <vt:lpstr>OPTIONAL READING ACTIVITY</vt:lpstr>
      <vt:lpstr>OPTIONAL MATH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K/1 PEP ACTIVITIES</dc:title>
  <dc:creator>Reno 10</dc:creator>
  <cp:lastModifiedBy>Reno 10</cp:lastModifiedBy>
  <cp:revision>3</cp:revision>
  <dcterms:created xsi:type="dcterms:W3CDTF">2020-04-18T20:32:27Z</dcterms:created>
  <dcterms:modified xsi:type="dcterms:W3CDTF">2020-04-18T21:07:16Z</dcterms:modified>
</cp:coreProperties>
</file>