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" y="2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28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2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4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7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6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9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6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9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6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0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6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2" r:id="rId6"/>
    <p:sldLayoutId id="2147483698" r:id="rId7"/>
    <p:sldLayoutId id="2147483699" r:id="rId8"/>
    <p:sldLayoutId id="2147483700" r:id="rId9"/>
    <p:sldLayoutId id="2147483701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://coloradofoodiegirl.blogspot.com/2011/06/pupusas-and-el-salvador.html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://coloradofoodiegirl.blogspot.com/2011/06/pupusas-and-el-salvador.html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://coloradofoodiegirl.blogspot.com/2011/06/pupusas-and-el-salvador.html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BC327-6C73-4C94-93D8-1DA19A6706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67" b="4990"/>
          <a:stretch/>
        </p:blipFill>
        <p:spPr>
          <a:xfrm>
            <a:off x="3" y="-22"/>
            <a:ext cx="12191997" cy="68580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206190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37374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D01FE-85BE-47A5-9E94-44E3A5D17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6" y="643467"/>
            <a:ext cx="5452529" cy="3569242"/>
          </a:xfrm>
        </p:spPr>
        <p:txBody>
          <a:bodyPr anchor="t">
            <a:normAutofit/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</a:rPr>
              <a:t>WARM UP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AD06A4-68F3-4892-804C-D33F879EF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707085" cy="68580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C384453-2C09-4B55-AC8B-441A63667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210"/>
    </mc:Choice>
    <mc:Fallback>
      <p:transition spd="slow" advTm="64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BC327-6C73-4C94-93D8-1DA19A6706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67" b="4990"/>
          <a:stretch/>
        </p:blipFill>
        <p:spPr>
          <a:xfrm>
            <a:off x="-1" y="-22"/>
            <a:ext cx="12191997" cy="68580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206190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37374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D01FE-85BE-47A5-9E94-44E3A5D17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6" y="643467"/>
            <a:ext cx="5452529" cy="3569242"/>
          </a:xfrm>
        </p:spPr>
        <p:txBody>
          <a:bodyPr anchor="t">
            <a:norm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</a:rPr>
              <a:t>MATH TASK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/>
              <a:t>The </a:t>
            </a:r>
            <a:r>
              <a:rPr lang="en-US" sz="5400" dirty="0" err="1"/>
              <a:t>Pupusa</a:t>
            </a:r>
            <a:r>
              <a:rPr lang="en-US" sz="5400" dirty="0"/>
              <a:t> Pricing Task 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A close up of food on a plate&#10;&#10;Description automatically generated">
            <a:extLst>
              <a:ext uri="{FF2B5EF4-FFF2-40B4-BE49-F238E27FC236}">
                <a16:creationId xmlns:a16="http://schemas.microsoft.com/office/drawing/2014/main" id="{FDCA6C1A-9FC7-482B-BA0B-EE50D4122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97171" y="3890623"/>
            <a:ext cx="3494825" cy="26211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8E5B61-38BD-4165-AE78-444908232830}"/>
              </a:ext>
            </a:extLst>
          </p:cNvPr>
          <p:cNvSpPr txBox="1"/>
          <p:nvPr/>
        </p:nvSpPr>
        <p:spPr>
          <a:xfrm>
            <a:off x="8697171" y="6627159"/>
            <a:ext cx="34948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coloradofoodiegirl.blogspot.com/2011/06/pupusas-and-el-salvador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AEF799-262E-4620-9956-6A68AA6A5CFE}"/>
              </a:ext>
            </a:extLst>
          </p:cNvPr>
          <p:cNvSpPr/>
          <p:nvPr/>
        </p:nvSpPr>
        <p:spPr>
          <a:xfrm>
            <a:off x="798241" y="1509604"/>
            <a:ext cx="6096000" cy="397031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dirty="0"/>
              <a:t>At City Market, the owner wants to update her menu. She needs to decide what types of </a:t>
            </a:r>
            <a:r>
              <a:rPr lang="en-US" dirty="0" err="1"/>
              <a:t>pupusas</a:t>
            </a:r>
            <a:r>
              <a:rPr lang="en-US" dirty="0"/>
              <a:t> to sell, and the price of each type of </a:t>
            </a:r>
            <a:r>
              <a:rPr lang="en-US" dirty="0" err="1"/>
              <a:t>pupusa</a:t>
            </a:r>
            <a:r>
              <a:rPr lang="en-US" dirty="0"/>
              <a:t>. She would like to sell a few different kinds of </a:t>
            </a:r>
            <a:r>
              <a:rPr lang="en-US" dirty="0" err="1"/>
              <a:t>pupusas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/>
              <a:t>Maggie at City Café: “There’s a lot that I think about when I figure out the price of the </a:t>
            </a:r>
            <a:r>
              <a:rPr lang="en-US" dirty="0" err="1"/>
              <a:t>pupusas</a:t>
            </a:r>
            <a:r>
              <a:rPr lang="en-US" dirty="0"/>
              <a:t>. I use a mix for the Masa </a:t>
            </a:r>
            <a:r>
              <a:rPr lang="en-US" dirty="0" err="1"/>
              <a:t>Harina</a:t>
            </a:r>
            <a:r>
              <a:rPr lang="en-US" dirty="0"/>
              <a:t>, so that’s easy, but the ingredients of the different kinds of </a:t>
            </a:r>
            <a:r>
              <a:rPr lang="en-US" dirty="0" err="1"/>
              <a:t>pupusa</a:t>
            </a:r>
            <a:r>
              <a:rPr lang="en-US" dirty="0"/>
              <a:t> cost different amounts. Also if I make the arroz con pollo I have to spend more time cooking the chicken as an extra step. So that’s more labor cost. But I also want to keep the prices pretty low because people get more than 1. Most men – at least El Salvadorian men, get 6. Lots of women only get 3 .”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3DE1A182-93C1-4718-B7E2-34A0E5F691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85"/>
    </mc:Choice>
    <mc:Fallback>
      <p:transition spd="slow" advTm="14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BC327-6C73-4C94-93D8-1DA19A6706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67" b="4990"/>
          <a:stretch/>
        </p:blipFill>
        <p:spPr>
          <a:xfrm>
            <a:off x="-1" y="-22"/>
            <a:ext cx="12191997" cy="68580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206190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37374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D01FE-85BE-47A5-9E94-44E3A5D17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6" y="643467"/>
            <a:ext cx="5452529" cy="3569242"/>
          </a:xfrm>
        </p:spPr>
        <p:txBody>
          <a:bodyPr anchor="t">
            <a:norm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</a:rPr>
              <a:t>MATH TASK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/>
              <a:t>The </a:t>
            </a:r>
            <a:r>
              <a:rPr lang="en-US" sz="5400" dirty="0" err="1"/>
              <a:t>Pupusa</a:t>
            </a:r>
            <a:r>
              <a:rPr lang="en-US" sz="5400" dirty="0"/>
              <a:t> Pricing Task 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A close up of food on a plate&#10;&#10;Description automatically generated">
            <a:extLst>
              <a:ext uri="{FF2B5EF4-FFF2-40B4-BE49-F238E27FC236}">
                <a16:creationId xmlns:a16="http://schemas.microsoft.com/office/drawing/2014/main" id="{FDCA6C1A-9FC7-482B-BA0B-EE50D4122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97171" y="3890623"/>
            <a:ext cx="3494825" cy="26211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8E5B61-38BD-4165-AE78-444908232830}"/>
              </a:ext>
            </a:extLst>
          </p:cNvPr>
          <p:cNvSpPr txBox="1"/>
          <p:nvPr/>
        </p:nvSpPr>
        <p:spPr>
          <a:xfrm>
            <a:off x="8697171" y="6627159"/>
            <a:ext cx="34948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coloradofoodiegirl.blogspot.com/2011/06/pupusas-and-el-salvador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AEF799-262E-4620-9956-6A68AA6A5CFE}"/>
              </a:ext>
            </a:extLst>
          </p:cNvPr>
          <p:cNvSpPr/>
          <p:nvPr/>
        </p:nvSpPr>
        <p:spPr>
          <a:xfrm>
            <a:off x="839320" y="2060322"/>
            <a:ext cx="6096000" cy="286232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u="sng" dirty="0"/>
              <a:t>Your task</a:t>
            </a:r>
            <a:r>
              <a:rPr lang="en-US" dirty="0"/>
              <a:t> is to recommend </a:t>
            </a:r>
            <a:r>
              <a:rPr lang="en-US" dirty="0" err="1"/>
              <a:t>Pupusa</a:t>
            </a:r>
            <a:r>
              <a:rPr lang="en-US" dirty="0"/>
              <a:t> Prices for the City Market menu.  Use the information on the ingredient chart and recipe and 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Select 2 different kinds of </a:t>
            </a:r>
            <a:r>
              <a:rPr lang="en-US" dirty="0" err="1"/>
              <a:t>pupusas</a:t>
            </a:r>
            <a:r>
              <a:rPr lang="en-US" dirty="0"/>
              <a:t> to put on the menu.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Use mathematics to estimate the cost of making one </a:t>
            </a:r>
            <a:r>
              <a:rPr lang="en-US" dirty="0" err="1"/>
              <a:t>pupusa</a:t>
            </a:r>
            <a:r>
              <a:rPr lang="en-US" dirty="0"/>
              <a:t> (for each kind of </a:t>
            </a:r>
            <a:r>
              <a:rPr lang="en-US" dirty="0" err="1"/>
              <a:t>pupusa</a:t>
            </a:r>
            <a:r>
              <a:rPr lang="en-US" dirty="0"/>
              <a:t> you chose). 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Decide what price the owner should charge for each </a:t>
            </a:r>
            <a:r>
              <a:rPr lang="en-US" dirty="0" err="1"/>
              <a:t>pupusa</a:t>
            </a:r>
            <a:r>
              <a:rPr lang="en-US" dirty="0"/>
              <a:t>, so that she makes a profit, but also keeps prices low.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2379725-CB05-43EE-9495-FDD349E323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1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32"/>
    </mc:Choice>
    <mc:Fallback>
      <p:transition spd="slow" advTm="18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BC327-6C73-4C94-93D8-1DA19A6706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67" b="4990"/>
          <a:stretch/>
        </p:blipFill>
        <p:spPr>
          <a:xfrm>
            <a:off x="2269" y="-41"/>
            <a:ext cx="12191997" cy="68580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206190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37374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D01FE-85BE-47A5-9E94-44E3A5D17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6" y="643467"/>
            <a:ext cx="5452529" cy="3569242"/>
          </a:xfrm>
        </p:spPr>
        <p:txBody>
          <a:bodyPr anchor="t">
            <a:norm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</a:rPr>
              <a:t>MATH TASK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/>
              <a:t>The </a:t>
            </a:r>
            <a:r>
              <a:rPr lang="en-US" sz="5400" dirty="0" err="1"/>
              <a:t>Pupusa</a:t>
            </a:r>
            <a:r>
              <a:rPr lang="en-US" sz="5400" dirty="0"/>
              <a:t> Pricing Task 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AEF799-262E-4620-9956-6A68AA6A5CFE}"/>
              </a:ext>
            </a:extLst>
          </p:cNvPr>
          <p:cNvSpPr/>
          <p:nvPr/>
        </p:nvSpPr>
        <p:spPr>
          <a:xfrm>
            <a:off x="8756483" y="4655127"/>
            <a:ext cx="3130718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Basic Recipe:</a:t>
            </a:r>
          </a:p>
          <a:p>
            <a:r>
              <a:rPr lang="en-US" b="1" dirty="0"/>
              <a:t>To Make 4 to 6 </a:t>
            </a:r>
            <a:r>
              <a:rPr lang="en-US" b="1" dirty="0" err="1"/>
              <a:t>pupusas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INGREDIENTS	</a:t>
            </a:r>
          </a:p>
          <a:p>
            <a:r>
              <a:rPr lang="en-US" b="1" dirty="0"/>
              <a:t>∙Masa </a:t>
            </a:r>
            <a:r>
              <a:rPr lang="en-US" b="1" dirty="0" err="1"/>
              <a:t>Harina</a:t>
            </a:r>
            <a:r>
              <a:rPr lang="en-US" b="1" dirty="0"/>
              <a:t> -- 2 cups</a:t>
            </a:r>
          </a:p>
          <a:p>
            <a:r>
              <a:rPr lang="en-US" b="1" dirty="0"/>
              <a:t>∙Warm water – 1 1/2 cups</a:t>
            </a:r>
          </a:p>
          <a:p>
            <a:r>
              <a:rPr lang="en-US" b="1" dirty="0"/>
              <a:t>∙Filling – about 1 cup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A9349014-1C00-4AAD-9B46-0B9FC2617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255" y="0"/>
            <a:ext cx="5605462" cy="17508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PUPUSA VARIATIONS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Noto Sans Symbols"/>
              <a:buChar char="∙"/>
              <a:tabLst>
                <a:tab pos="228600" algn="l"/>
              </a:tabLst>
            </a:pPr>
            <a:r>
              <a:rPr lang="en-U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Pupusas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Queso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Fill the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pupusa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grated cheese. Use </a:t>
            </a:r>
            <a:r>
              <a:rPr lang="en-US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quesillo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queso fresco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monterey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jack, mozzarella, or a combination. Optional: Add green chile.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Noto Sans Symbols"/>
              <a:buChar char="∙"/>
              <a:tabLst>
                <a:tab pos="228600" algn="l"/>
              </a:tabLst>
            </a:pPr>
            <a:r>
              <a:rPr lang="en-U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Pupusas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Pollo con Queso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filling of cheese and shredded chicken.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Noto Sans Symbols"/>
              <a:buChar char="∙"/>
              <a:tabLst>
                <a:tab pos="228600" algn="l"/>
              </a:tabLst>
            </a:pPr>
            <a:r>
              <a:rPr lang="en-U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Pupusas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Chicharrones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These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pupusas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filled with chopped </a:t>
            </a:r>
            <a:r>
              <a:rPr lang="en-US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chicharrones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 ground, cooked pork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Noto Sans Symbols"/>
              <a:buChar char="∙"/>
              <a:tabLst>
                <a:tab pos="2286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Pupusas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Frijoles </a:t>
            </a:r>
            <a:r>
              <a:rPr lang="en-U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Refritos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Use either black or red refried beans. Optional: add cheese.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Noto Sans Symbols"/>
              <a:buChar char="∙"/>
              <a:tabLst>
                <a:tab pos="228600" algn="l"/>
              </a:tabLs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Other fillings: cooked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diced potatoes, or jalapeños                                                 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1DFB9-4FB4-4975-97BE-0F9105066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485" y="2057375"/>
            <a:ext cx="5980092" cy="474867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A6663F2-9BC7-4CE3-B376-0691216DC0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40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728"/>
    </mc:Choice>
    <mc:Fallback>
      <p:transition spd="slow" advTm="19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BC327-6C73-4C94-93D8-1DA19A6706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67" b="4990"/>
          <a:stretch/>
        </p:blipFill>
        <p:spPr>
          <a:xfrm>
            <a:off x="-1" y="-22"/>
            <a:ext cx="12191997" cy="68580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206190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37374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D01FE-85BE-47A5-9E94-44E3A5D17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6" y="643467"/>
            <a:ext cx="5452529" cy="3569242"/>
          </a:xfrm>
        </p:spPr>
        <p:txBody>
          <a:bodyPr anchor="t">
            <a:norm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</a:rPr>
              <a:t>MATH TASK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/>
              <a:t>The </a:t>
            </a:r>
            <a:r>
              <a:rPr lang="en-US" sz="5400" dirty="0" err="1"/>
              <a:t>Pupusa</a:t>
            </a:r>
            <a:r>
              <a:rPr lang="en-US" sz="5400" dirty="0"/>
              <a:t> Pricing Task 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A close up of food on a plate&#10;&#10;Description automatically generated">
            <a:extLst>
              <a:ext uri="{FF2B5EF4-FFF2-40B4-BE49-F238E27FC236}">
                <a16:creationId xmlns:a16="http://schemas.microsoft.com/office/drawing/2014/main" id="{FDCA6C1A-9FC7-482B-BA0B-EE50D4122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97171" y="3890623"/>
            <a:ext cx="3494825" cy="26211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8E5B61-38BD-4165-AE78-444908232830}"/>
              </a:ext>
            </a:extLst>
          </p:cNvPr>
          <p:cNvSpPr txBox="1"/>
          <p:nvPr/>
        </p:nvSpPr>
        <p:spPr>
          <a:xfrm>
            <a:off x="8697171" y="6627159"/>
            <a:ext cx="34948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coloradofoodiegirl.blogspot.com/2011/06/pupusas-and-el-salvador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AEF799-262E-4620-9956-6A68AA6A5CFE}"/>
              </a:ext>
            </a:extLst>
          </p:cNvPr>
          <p:cNvSpPr/>
          <p:nvPr/>
        </p:nvSpPr>
        <p:spPr>
          <a:xfrm>
            <a:off x="839320" y="2060322"/>
            <a:ext cx="6096000" cy="230832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u="sng" dirty="0"/>
              <a:t>A note to the owner</a:t>
            </a:r>
            <a:r>
              <a:rPr lang="en-US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Write a note to the owner explaining your menu decisions and pricing recommendations.  Use pictures, numbers and words.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Include your assumptions.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Tell the owner how she could use your method to set prices for other items she might want to sell at her </a:t>
            </a:r>
            <a:r>
              <a:rPr lang="en-US" dirty="0" err="1"/>
              <a:t>pupuseria</a:t>
            </a:r>
            <a:r>
              <a:rPr lang="en-US" dirty="0"/>
              <a:t>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7D7BE32-0C5D-4E8D-B1AA-C74213B6B9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9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780"/>
    </mc:Choice>
    <mc:Fallback>
      <p:transition spd="slow" advTm="48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353B21"/>
      </a:dk2>
      <a:lt2>
        <a:srgbClr val="E2E6E8"/>
      </a:lt2>
      <a:accent1>
        <a:srgbClr val="BD9A85"/>
      </a:accent1>
      <a:accent2>
        <a:srgbClr val="ACA176"/>
      </a:accent2>
      <a:accent3>
        <a:srgbClr val="9DA57D"/>
      </a:accent3>
      <a:accent4>
        <a:srgbClr val="8AAB75"/>
      </a:accent4>
      <a:accent5>
        <a:srgbClr val="81AC83"/>
      </a:accent5>
      <a:accent6>
        <a:srgbClr val="77AE90"/>
      </a:accent6>
      <a:hlink>
        <a:srgbClr val="5A87A1"/>
      </a:hlink>
      <a:folHlink>
        <a:srgbClr val="828282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479</Words>
  <Application>Microsoft Office PowerPoint</Application>
  <PresentationFormat>Widescreen</PresentationFormat>
  <Paragraphs>33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Avenir Next LT Pro</vt:lpstr>
      <vt:lpstr>Calibri</vt:lpstr>
      <vt:lpstr>Noto Sans Symbols</vt:lpstr>
      <vt:lpstr>AccentBoxVTI</vt:lpstr>
      <vt:lpstr>WARM UP</vt:lpstr>
      <vt:lpstr>MATH TASK The Pupusa Pricing Task </vt:lpstr>
      <vt:lpstr>MATH TASK The Pupusa Pricing Task </vt:lpstr>
      <vt:lpstr>MATH TASK The Pupusa Pricing Task </vt:lpstr>
      <vt:lpstr>MATH TASK The Pupusa Pricing Task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Reno 10</dc:creator>
  <cp:lastModifiedBy>Reno 10</cp:lastModifiedBy>
  <cp:revision>2</cp:revision>
  <dcterms:created xsi:type="dcterms:W3CDTF">2020-04-16T21:45:42Z</dcterms:created>
  <dcterms:modified xsi:type="dcterms:W3CDTF">2020-04-16T22:07:38Z</dcterms:modified>
</cp:coreProperties>
</file>