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2" d="100"/>
          <a:sy n="92" d="100"/>
        </p:scale>
        <p:origin x="48" y="2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503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6378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6447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948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628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83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205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132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1476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9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6/14/2020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00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6/14/2020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4456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s://www.random.org/playing-c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pic>
        <p:nvPicPr>
          <p:cNvPr id="4" name="Picture 3">
            <a:extLst>
              <a:ext uri="{FF2B5EF4-FFF2-40B4-BE49-F238E27FC236}">
                <a16:creationId xmlns:a16="http://schemas.microsoft.com/office/drawing/2014/main" id="{A5D31B20-DFB2-4191-A573-5187BE8B0160}"/>
              </a:ext>
            </a:extLst>
          </p:cNvPr>
          <p:cNvPicPr>
            <a:picLocks noChangeAspect="1"/>
          </p:cNvPicPr>
          <p:nvPr/>
        </p:nvPicPr>
        <p:blipFill rotWithShape="1">
          <a:blip r:embed="rId4">
            <a:alphaModFix amt="50000"/>
          </a:blip>
          <a:srcRect t="10106" r="-1" b="5603"/>
          <a:stretch/>
        </p:blipFill>
        <p:spPr>
          <a:xfrm>
            <a:off x="20" y="10"/>
            <a:ext cx="12188930" cy="6857990"/>
          </a:xfrm>
          <a:prstGeom prst="rect">
            <a:avLst/>
          </a:prstGeom>
        </p:spPr>
      </p:pic>
      <p:sp>
        <p:nvSpPr>
          <p:cNvPr id="2" name="Title 1">
            <a:extLst>
              <a:ext uri="{FF2B5EF4-FFF2-40B4-BE49-F238E27FC236}">
                <a16:creationId xmlns:a16="http://schemas.microsoft.com/office/drawing/2014/main" id="{EF7BA3CC-BFAC-4F6B-A9B2-694817863020}"/>
              </a:ext>
            </a:extLst>
          </p:cNvPr>
          <p:cNvSpPr>
            <a:spLocks noGrp="1"/>
          </p:cNvSpPr>
          <p:nvPr>
            <p:ph type="ctrTitle"/>
          </p:nvPr>
        </p:nvSpPr>
        <p:spPr>
          <a:xfrm>
            <a:off x="1524000" y="1122363"/>
            <a:ext cx="9144000" cy="3063240"/>
          </a:xfrm>
        </p:spPr>
        <p:txBody>
          <a:bodyPr>
            <a:normAutofit/>
          </a:bodyPr>
          <a:lstStyle/>
          <a:p>
            <a:pPr algn="ctr"/>
            <a:r>
              <a:rPr lang="en-US" dirty="0"/>
              <a:t>Math Games</a:t>
            </a:r>
            <a:endParaRPr lang="en-US"/>
          </a:p>
        </p:txBody>
      </p:sp>
      <p:sp>
        <p:nvSpPr>
          <p:cNvPr id="3" name="Subtitle 2">
            <a:extLst>
              <a:ext uri="{FF2B5EF4-FFF2-40B4-BE49-F238E27FC236}">
                <a16:creationId xmlns:a16="http://schemas.microsoft.com/office/drawing/2014/main" id="{C7CBD662-7276-4036-96D8-0BC63B0F7EF1}"/>
              </a:ext>
            </a:extLst>
          </p:cNvPr>
          <p:cNvSpPr>
            <a:spLocks noGrp="1"/>
          </p:cNvSpPr>
          <p:nvPr>
            <p:ph type="subTitle" idx="1"/>
          </p:nvPr>
        </p:nvSpPr>
        <p:spPr>
          <a:xfrm>
            <a:off x="1524000" y="4599432"/>
            <a:ext cx="9144000" cy="1225296"/>
          </a:xfrm>
        </p:spPr>
        <p:txBody>
          <a:bodyPr>
            <a:normAutofit/>
          </a:bodyPr>
          <a:lstStyle/>
          <a:p>
            <a:pPr algn="ctr"/>
            <a:r>
              <a:rPr lang="en-US" sz="3200" dirty="0"/>
              <a:t>Play One, Play Some, or Play them All</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pic>
        <p:nvPicPr>
          <p:cNvPr id="6" name="Audio 5">
            <a:hlinkClick r:id="" action="ppaction://media"/>
            <a:extLst>
              <a:ext uri="{FF2B5EF4-FFF2-40B4-BE49-F238E27FC236}">
                <a16:creationId xmlns:a16="http://schemas.microsoft.com/office/drawing/2014/main" id="{67B91D6C-A4EC-47A7-BEAB-7F12A563F7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8896109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0387"/>
    </mc:Choice>
    <mc:Fallback>
      <p:transition spd="slow" advTm="30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useBgFill="1">
        <p:nvSpPr>
          <p:cNvPr id="20" name="Rectangle 19">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2" name="Freeform: Shape 21">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D58117"/>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p:nvSpPr>
          <p:cNvPr id="2" name="Title 1">
            <a:extLst>
              <a:ext uri="{FF2B5EF4-FFF2-40B4-BE49-F238E27FC236}">
                <a16:creationId xmlns:a16="http://schemas.microsoft.com/office/drawing/2014/main" id="{43FDCA7B-7275-4915-948E-C19815DFFD1A}"/>
              </a:ext>
            </a:extLst>
          </p:cNvPr>
          <p:cNvSpPr>
            <a:spLocks noGrp="1"/>
          </p:cNvSpPr>
          <p:nvPr>
            <p:ph type="title"/>
          </p:nvPr>
        </p:nvSpPr>
        <p:spPr>
          <a:xfrm>
            <a:off x="335799" y="644652"/>
            <a:ext cx="3687561" cy="5568696"/>
          </a:xfrm>
        </p:spPr>
        <p:txBody>
          <a:bodyPr vert="horz" lIns="91440" tIns="45720" rIns="91440" bIns="45720" rtlCol="0" anchor="ctr">
            <a:normAutofit/>
          </a:bodyPr>
          <a:lstStyle/>
          <a:p>
            <a:pPr algn="l"/>
            <a:r>
              <a:rPr lang="en-US" sz="6100" dirty="0">
                <a:solidFill>
                  <a:srgbClr val="FFFFFF"/>
                </a:solidFill>
              </a:rPr>
              <a:t>Horseshoe Golf</a:t>
            </a:r>
          </a:p>
        </p:txBody>
      </p:sp>
      <p:sp>
        <p:nvSpPr>
          <p:cNvPr id="3" name="Rectangle 2">
            <a:extLst>
              <a:ext uri="{FF2B5EF4-FFF2-40B4-BE49-F238E27FC236}">
                <a16:creationId xmlns:a16="http://schemas.microsoft.com/office/drawing/2014/main" id="{14A55C8B-C31B-4E4C-941A-88A3EA2F0049}"/>
              </a:ext>
            </a:extLst>
          </p:cNvPr>
          <p:cNvSpPr/>
          <p:nvPr/>
        </p:nvSpPr>
        <p:spPr>
          <a:xfrm>
            <a:off x="5494350" y="-1"/>
            <a:ext cx="6694602" cy="6857999"/>
          </a:xfrm>
          <a:prstGeom prst="rect">
            <a:avLst/>
          </a:prstGeom>
        </p:spPr>
        <p:txBody>
          <a:bodyPr vert="horz" lIns="91440" tIns="45720" rIns="91440" bIns="45720" rtlCol="0" anchor="ctr">
            <a:normAutofit/>
          </a:bodyPr>
          <a:lstStyle/>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Remove all face cards and tens from a deck of cards, so the only cards are from 1 to 9. The leader picks out two cards and forms a two-digit number with them. This is the target number. Then the leader picks four more cards. The goal of the game is to create an equation using only the four digits that were drawn that equals an amount as close as possible to the target. Each player gets points for the difference between their closest number and the target number. The player with the lowest score after 5 rounds wins. In the Example Game below, Student 1 would have 6 points, Student 2 would have 11 points, and Student 3 would have 0, meaning Student 3 is in the lead with the lowest score.</a:t>
            </a:r>
          </a:p>
          <a:p>
            <a:pPr lvl="0">
              <a:spcAft>
                <a:spcPts val="600"/>
              </a:spcAft>
            </a:pPr>
            <a:endParaRPr lang="en-US" sz="1500" dirty="0">
              <a:solidFill>
                <a:srgbClr val="000000"/>
              </a:solidFill>
              <a:latin typeface="Segoe UI Black" panose="020B0A02040204020203" pitchFamily="34" charset="0"/>
              <a:ea typeface="Segoe UI Black" panose="020B0A02040204020203" pitchFamily="34" charset="0"/>
            </a:endParaRP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Example Game</a:t>
            </a: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The leader draws a 3 and a 7 and writes the target number 37 on the board.</a:t>
            </a: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Then the leader draws the four digits 2, 4, 4, and 9.</a:t>
            </a: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After all the digits are known, there are 2-3 minutes of quiet, where everyone writes their attempts and equations down on their own paper.</a:t>
            </a:r>
          </a:p>
          <a:p>
            <a:pPr lvl="0">
              <a:spcAft>
                <a:spcPts val="600"/>
              </a:spcAft>
            </a:pPr>
            <a:endParaRPr lang="en-US" sz="1500" dirty="0">
              <a:solidFill>
                <a:srgbClr val="000000"/>
              </a:solidFill>
              <a:latin typeface="Segoe UI Black" panose="020B0A02040204020203" pitchFamily="34" charset="0"/>
              <a:ea typeface="Segoe UI Black" panose="020B0A02040204020203" pitchFamily="34" charset="0"/>
            </a:endParaRP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When the time is up, the leader calls on people who say what they got, and how they got it.</a:t>
            </a: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Student 1: I got 43, by taking 49 – 4 – 2.</a:t>
            </a: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Student 2: I got 48. I took 92 – 44.</a:t>
            </a:r>
          </a:p>
          <a:p>
            <a:pPr lvl="0">
              <a:spcAft>
                <a:spcPts val="600"/>
              </a:spcAft>
            </a:pPr>
            <a:r>
              <a:rPr lang="en-US" sz="1500" dirty="0">
                <a:solidFill>
                  <a:srgbClr val="000000"/>
                </a:solidFill>
                <a:latin typeface="Segoe UI Black" panose="020B0A02040204020203" pitchFamily="34" charset="0"/>
                <a:ea typeface="Segoe UI Black" panose="020B0A02040204020203" pitchFamily="34" charset="0"/>
              </a:rPr>
              <a:t>Student 3: I got 37 exactly! I did 44 – 9 +2.</a:t>
            </a:r>
            <a:endParaRPr kumimoji="0" lang="en-US" sz="15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p:txBody>
      </p:sp>
      <p:pic>
        <p:nvPicPr>
          <p:cNvPr id="6" name="Audio 5">
            <a:hlinkClick r:id="" action="ppaction://media"/>
            <a:extLst>
              <a:ext uri="{FF2B5EF4-FFF2-40B4-BE49-F238E27FC236}">
                <a16:creationId xmlns:a16="http://schemas.microsoft.com/office/drawing/2014/main" id="{E2D1D5DD-85BC-4DF7-9D2E-E72E4AC6BE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649833757"/>
      </p:ext>
    </p:extLst>
  </p:cSld>
  <p:clrMapOvr>
    <a:masterClrMapping/>
  </p:clrMapOvr>
  <mc:AlternateContent xmlns:mc="http://schemas.openxmlformats.org/markup-compatibility/2006">
    <mc:Choice xmlns:p14="http://schemas.microsoft.com/office/powerpoint/2010/main" Requires="p14">
      <p:transition spd="slow" p14:dur="2000" advTm="13058"/>
    </mc:Choice>
    <mc:Fallback>
      <p:transition spd="slow" advTm="13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useBgFill="1">
        <p:nvSpPr>
          <p:cNvPr id="13" name="Rectangle 12">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15" name="Freeform: Shape 14">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58117"/>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p:nvSpPr>
          <p:cNvPr id="2" name="Title 1">
            <a:extLst>
              <a:ext uri="{FF2B5EF4-FFF2-40B4-BE49-F238E27FC236}">
                <a16:creationId xmlns:a16="http://schemas.microsoft.com/office/drawing/2014/main" id="{00318F46-EE0D-4A70-9844-B5BEAD230F59}"/>
              </a:ext>
            </a:extLst>
          </p:cNvPr>
          <p:cNvSpPr>
            <a:spLocks noGrp="1"/>
          </p:cNvSpPr>
          <p:nvPr>
            <p:ph type="title"/>
          </p:nvPr>
        </p:nvSpPr>
        <p:spPr>
          <a:xfrm>
            <a:off x="7124135" y="2156348"/>
            <a:ext cx="3971495" cy="1866748"/>
          </a:xfrm>
        </p:spPr>
        <p:txBody>
          <a:bodyPr vert="horz" lIns="91440" tIns="45720" rIns="91440" bIns="45720" rtlCol="0" anchor="b">
            <a:normAutofit/>
          </a:bodyPr>
          <a:lstStyle/>
          <a:p>
            <a:r>
              <a:rPr lang="en-US" sz="5800" dirty="0">
                <a:solidFill>
                  <a:srgbClr val="FFFFFF"/>
                </a:solidFill>
              </a:rPr>
              <a:t>Factor Captor</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58117"/>
          </a:solidFill>
          <a:ln w="38100" cap="rnd">
            <a:solidFill>
              <a:srgbClr val="D5811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D06EE4C4-07B9-4A84-ACD1-6F885386F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10" y="18199"/>
            <a:ext cx="5997090" cy="6724699"/>
          </a:xfrm>
          <a:prstGeom prst="rect">
            <a:avLst/>
          </a:prstGeom>
        </p:spPr>
      </p:pic>
      <p:pic>
        <p:nvPicPr>
          <p:cNvPr id="5" name="Audio 4">
            <a:hlinkClick r:id="" action="ppaction://media"/>
            <a:extLst>
              <a:ext uri="{FF2B5EF4-FFF2-40B4-BE49-F238E27FC236}">
                <a16:creationId xmlns:a16="http://schemas.microsoft.com/office/drawing/2014/main" id="{B3148E83-0A3A-4BD6-A240-5935189FEF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09518692"/>
      </p:ext>
    </p:extLst>
  </p:cSld>
  <p:clrMapOvr>
    <a:masterClrMapping/>
  </p:clrMapOvr>
  <mc:AlternateContent xmlns:mc="http://schemas.openxmlformats.org/markup-compatibility/2006">
    <mc:Choice xmlns:p14="http://schemas.microsoft.com/office/powerpoint/2010/main" Requires="p14">
      <p:transition spd="slow" p14:dur="2000" advTm="14275"/>
    </mc:Choice>
    <mc:Fallback>
      <p:transition spd="slow" advTm="14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58117"/>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p:nvSpPr>
          <p:cNvPr id="2" name="Title 1">
            <a:extLst>
              <a:ext uri="{FF2B5EF4-FFF2-40B4-BE49-F238E27FC236}">
                <a16:creationId xmlns:a16="http://schemas.microsoft.com/office/drawing/2014/main" id="{7AE7E701-0F9B-41E6-AE3D-95D209927199}"/>
              </a:ext>
            </a:extLst>
          </p:cNvPr>
          <p:cNvSpPr>
            <a:spLocks noGrp="1"/>
          </p:cNvSpPr>
          <p:nvPr>
            <p:ph type="title"/>
          </p:nvPr>
        </p:nvSpPr>
        <p:spPr>
          <a:xfrm>
            <a:off x="838200" y="401221"/>
            <a:ext cx="10515600" cy="1348065"/>
          </a:xfrm>
        </p:spPr>
        <p:txBody>
          <a:bodyPr vert="horz" lIns="91440" tIns="45720" rIns="91440" bIns="45720" rtlCol="0" anchor="ctr">
            <a:normAutofit/>
          </a:bodyPr>
          <a:lstStyle/>
          <a:p>
            <a:pPr algn="l"/>
            <a:r>
              <a:rPr lang="en-US" sz="6800" dirty="0" err="1">
                <a:solidFill>
                  <a:schemeClr val="bg1"/>
                </a:solidFill>
              </a:rPr>
              <a:t>Blockout</a:t>
            </a:r>
            <a:endParaRPr lang="en-US" sz="6800" dirty="0">
              <a:solidFill>
                <a:schemeClr val="bg1"/>
              </a:solidFill>
            </a:endParaRPr>
          </a:p>
        </p:txBody>
      </p:sp>
      <p:sp>
        <p:nvSpPr>
          <p:cNvPr id="3" name="Rectangle 2">
            <a:extLst>
              <a:ext uri="{FF2B5EF4-FFF2-40B4-BE49-F238E27FC236}">
                <a16:creationId xmlns:a16="http://schemas.microsoft.com/office/drawing/2014/main" id="{98B3FAC7-2FC9-4F46-B397-9E9E897095AA}"/>
              </a:ext>
            </a:extLst>
          </p:cNvPr>
          <p:cNvSpPr/>
          <p:nvPr/>
        </p:nvSpPr>
        <p:spPr>
          <a:xfrm>
            <a:off x="0" y="2383812"/>
            <a:ext cx="10515600" cy="4474187"/>
          </a:xfrm>
          <a:prstGeom prst="rect">
            <a:avLst/>
          </a:prstGeom>
        </p:spPr>
        <p:txBody>
          <a:bodyPr vert="horz" lIns="91440" tIns="45720" rIns="91440" bIns="45720" rtlCol="0">
            <a:normAutofit/>
          </a:bodyPr>
          <a:lstStyle/>
          <a:p>
            <a:pPr lvl="0">
              <a:lnSpc>
                <a:spcPct val="110000"/>
              </a:lnSpc>
              <a:spcAft>
                <a:spcPts val="600"/>
              </a:spcAft>
            </a:pPr>
            <a:r>
              <a:rPr lang="en-US" dirty="0">
                <a:solidFill>
                  <a:srgbClr val="000000"/>
                </a:solidFill>
                <a:latin typeface="Segoe UI Black" panose="020B0A02040204020203" pitchFamily="34" charset="0"/>
                <a:ea typeface="Segoe UI Black" panose="020B0A02040204020203" pitchFamily="34" charset="0"/>
              </a:rPr>
              <a:t>Players choose colors, then take turns rolling the dice, and shading in a rectangle given by the dice rolls. If you roll a 2 and a 5, you can shade in a 2 by 5 (or 5 by 2) rectangle. No one can shade in a square that has already been colored.</a:t>
            </a:r>
          </a:p>
          <a:p>
            <a:pPr lvl="0">
              <a:lnSpc>
                <a:spcPct val="110000"/>
              </a:lnSpc>
              <a:spcAft>
                <a:spcPts val="600"/>
              </a:spcAft>
            </a:pPr>
            <a:r>
              <a:rPr lang="en-US" dirty="0">
                <a:solidFill>
                  <a:srgbClr val="000000"/>
                </a:solidFill>
                <a:latin typeface="Segoe UI Black" panose="020B0A02040204020203" pitchFamily="34" charset="0"/>
                <a:ea typeface="Segoe UI Black" panose="020B0A02040204020203" pitchFamily="34" charset="0"/>
              </a:rPr>
              <a:t>Your rectangle cannot intersect or be contained in any previously drawn rectangles. If you cannot add a rectangle to the board on your turn, pass the dice to the next player. If all players pass in a row, the game is over.</a:t>
            </a:r>
          </a:p>
          <a:p>
            <a:pPr lvl="0">
              <a:lnSpc>
                <a:spcPct val="110000"/>
              </a:lnSpc>
              <a:spcAft>
                <a:spcPts val="600"/>
              </a:spcAft>
            </a:pPr>
            <a:r>
              <a:rPr lang="en-US" dirty="0">
                <a:solidFill>
                  <a:srgbClr val="000000"/>
                </a:solidFill>
                <a:latin typeface="Segoe UI Black" panose="020B0A02040204020203" pitchFamily="34" charset="0"/>
                <a:ea typeface="Segoe UI Black" panose="020B0A02040204020203" pitchFamily="34" charset="0"/>
              </a:rPr>
              <a:t>Players get a point for each square they have colored in at the end of the game.</a:t>
            </a:r>
          </a:p>
          <a:p>
            <a:pPr lvl="0">
              <a:lnSpc>
                <a:spcPct val="110000"/>
              </a:lnSpc>
              <a:spcAft>
                <a:spcPts val="600"/>
              </a:spcAft>
            </a:pPr>
            <a:endParaRPr lang="en-US" dirty="0">
              <a:solidFill>
                <a:srgbClr val="000000"/>
              </a:solidFill>
              <a:latin typeface="Segoe UI Black" panose="020B0A02040204020203" pitchFamily="34" charset="0"/>
              <a:ea typeface="Segoe UI Black" panose="020B0A02040204020203" pitchFamily="34" charset="0"/>
            </a:endParaRPr>
          </a:p>
          <a:p>
            <a:pPr lvl="0">
              <a:lnSpc>
                <a:spcPct val="110000"/>
              </a:lnSpc>
              <a:spcAft>
                <a:spcPts val="600"/>
              </a:spcAft>
            </a:pPr>
            <a:r>
              <a:rPr lang="en-US" dirty="0">
                <a:solidFill>
                  <a:srgbClr val="000000"/>
                </a:solidFill>
                <a:latin typeface="Segoe UI Black" panose="020B0A02040204020203" pitchFamily="34" charset="0"/>
                <a:ea typeface="Segoe UI Black" panose="020B0A02040204020203" pitchFamily="34" charset="0"/>
              </a:rPr>
              <a:t>You can play in groups of 2-4. It is also possible to play individually or collaboratively. For a collaborative or solitaire game, players roll and try to cooperatively fill up as much of the board as possible. If every player must pass in a row, the game is over. The fewer the number of leftover squares, the better the game.</a:t>
            </a:r>
            <a:endParaRPr kumimoji="0" lang="en-US" sz="1800" b="0" i="0" u="none" strike="noStrike" kern="1200" cap="none" spc="0" normalizeH="0" baseline="0" noProof="0" dirty="0">
              <a:ln>
                <a:noFill/>
              </a:ln>
              <a:solidFill>
                <a:srgbClr val="1F5387"/>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1F5387"/>
              </a:solidFill>
              <a:effectLst/>
              <a:uLnTx/>
              <a:uFillTx/>
              <a:latin typeface="Segoe UI Black" panose="020B0A02040204020203" pitchFamily="34" charset="0"/>
              <a:ea typeface="Segoe UI Black" panose="020B0A02040204020203" pitchFamily="34" charset="0"/>
              <a:cs typeface="+mn-cs"/>
            </a:endParaRPr>
          </a:p>
        </p:txBody>
      </p:sp>
      <p:pic>
        <p:nvPicPr>
          <p:cNvPr id="4" name="Audio 3">
            <a:hlinkClick r:id="" action="ppaction://media"/>
            <a:extLst>
              <a:ext uri="{FF2B5EF4-FFF2-40B4-BE49-F238E27FC236}">
                <a16:creationId xmlns:a16="http://schemas.microsoft.com/office/drawing/2014/main" id="{51F14ED6-B43F-4D92-82AE-1D800B2F89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770998971"/>
      </p:ext>
    </p:extLst>
  </p:cSld>
  <p:clrMapOvr>
    <a:masterClrMapping/>
  </p:clrMapOvr>
  <mc:AlternateContent xmlns:mc="http://schemas.openxmlformats.org/markup-compatibility/2006">
    <mc:Choice xmlns:p14="http://schemas.microsoft.com/office/powerpoint/2010/main" Requires="p14">
      <p:transition spd="slow" p14:dur="2000" advTm="25874"/>
    </mc:Choice>
    <mc:Fallback>
      <p:transition spd="slow" advTm="25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Title 1">
            <a:extLst>
              <a:ext uri="{FF2B5EF4-FFF2-40B4-BE49-F238E27FC236}">
                <a16:creationId xmlns:a16="http://schemas.microsoft.com/office/drawing/2014/main" id="{97C702D4-1DED-46B4-A11C-1C53895DF90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dirty="0"/>
              <a:t>Order Up 21</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58117"/>
          </a:solidFill>
          <a:ln w="38100" cap="rnd">
            <a:solidFill>
              <a:srgbClr val="D5811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pic>
        <p:nvPicPr>
          <p:cNvPr id="6" name="Picture 5" descr="A close up of a newspaper&#10;&#10;Description automatically generated">
            <a:extLst>
              <a:ext uri="{FF2B5EF4-FFF2-40B4-BE49-F238E27FC236}">
                <a16:creationId xmlns:a16="http://schemas.microsoft.com/office/drawing/2014/main" id="{59A9CC01-119F-4A64-9159-FA8977CD1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953" y="0"/>
            <a:ext cx="6232413" cy="6853068"/>
          </a:xfrm>
          <a:prstGeom prst="rect">
            <a:avLst/>
          </a:prstGeom>
        </p:spPr>
      </p:pic>
      <p:pic>
        <p:nvPicPr>
          <p:cNvPr id="7" name="Audio 6">
            <a:hlinkClick r:id="" action="ppaction://media"/>
            <a:extLst>
              <a:ext uri="{FF2B5EF4-FFF2-40B4-BE49-F238E27FC236}">
                <a16:creationId xmlns:a16="http://schemas.microsoft.com/office/drawing/2014/main" id="{5225F27C-E670-4C37-92AF-EC9B7FA6D1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895975901"/>
      </p:ext>
    </p:extLst>
  </p:cSld>
  <p:clrMapOvr>
    <a:masterClrMapping/>
  </p:clrMapOvr>
  <mc:AlternateContent xmlns:mc="http://schemas.openxmlformats.org/markup-compatibility/2006">
    <mc:Choice xmlns:p14="http://schemas.microsoft.com/office/powerpoint/2010/main" Requires="p14">
      <p:transition spd="slow" p14:dur="2000" advTm="19870"/>
    </mc:Choice>
    <mc:Fallback>
      <p:transition spd="slow" advTm="19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Title 1">
            <a:extLst>
              <a:ext uri="{FF2B5EF4-FFF2-40B4-BE49-F238E27FC236}">
                <a16:creationId xmlns:a16="http://schemas.microsoft.com/office/drawing/2014/main" id="{B8698218-7F14-427F-8003-83AFB3311925}"/>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gn="l"/>
            <a:r>
              <a:rPr lang="en-US" sz="9600" dirty="0">
                <a:solidFill>
                  <a:srgbClr val="D58117"/>
                </a:solidFill>
              </a:rPr>
              <a:t>Materials</a:t>
            </a:r>
          </a:p>
        </p:txBody>
      </p:sp>
      <p:sp>
        <p:nvSpPr>
          <p:cNvPr id="11"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58117"/>
          </a:solidFill>
          <a:ln w="38100" cap="rnd">
            <a:solidFill>
              <a:srgbClr val="D5811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 name="TextBox 3">
            <a:extLst>
              <a:ext uri="{FF2B5EF4-FFF2-40B4-BE49-F238E27FC236}">
                <a16:creationId xmlns:a16="http://schemas.microsoft.com/office/drawing/2014/main" id="{47F82327-6D4F-4888-A4BA-B61039475B07}"/>
              </a:ext>
            </a:extLst>
          </p:cNvPr>
          <p:cNvSpPr txBox="1"/>
          <p:nvPr/>
        </p:nvSpPr>
        <p:spPr>
          <a:xfrm>
            <a:off x="6239814" y="51516"/>
            <a:ext cx="5949138"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rPr>
              <a:t>Gameboards are included in the attached document.  You can print them out and 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rPr>
              <a:t>If you need dice, but don’t have them at home, type “dice roller” into Google and you should get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rPr>
              <a:t>Then you can select the dice you need for the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rPr>
              <a:t>If you don’t have cards at home, go here: </a:t>
            </a:r>
            <a:r>
              <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hlinkClick r:id="rId4"/>
              </a:rPr>
              <a:t>https://www.random.org/playing-cards/</a:t>
            </a:r>
            <a:r>
              <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rPr>
              <a:t> to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Black" panose="020B0A02040204020203" pitchFamily="34" charset="0"/>
              <a:ea typeface="Segoe UI Black" panose="020B0A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he Hand"/>
              <a:ea typeface="+mn-ea"/>
              <a:cs typeface="+mn-cs"/>
            </a:endParaRPr>
          </a:p>
        </p:txBody>
      </p:sp>
      <p:pic>
        <p:nvPicPr>
          <p:cNvPr id="5" name="Picture 4">
            <a:extLst>
              <a:ext uri="{FF2B5EF4-FFF2-40B4-BE49-F238E27FC236}">
                <a16:creationId xmlns:a16="http://schemas.microsoft.com/office/drawing/2014/main" id="{B1ACF012-D1C6-4A41-9596-9D1A08769484}"/>
              </a:ext>
            </a:extLst>
          </p:cNvPr>
          <p:cNvPicPr>
            <a:picLocks noChangeAspect="1"/>
          </p:cNvPicPr>
          <p:nvPr/>
        </p:nvPicPr>
        <p:blipFill>
          <a:blip r:embed="rId5"/>
          <a:stretch>
            <a:fillRect/>
          </a:stretch>
        </p:blipFill>
        <p:spPr>
          <a:xfrm>
            <a:off x="7400719" y="1552802"/>
            <a:ext cx="3627328" cy="2588654"/>
          </a:xfrm>
          <a:prstGeom prst="rect">
            <a:avLst/>
          </a:prstGeom>
        </p:spPr>
      </p:pic>
      <p:pic>
        <p:nvPicPr>
          <p:cNvPr id="3" name="Audio 2">
            <a:hlinkClick r:id="" action="ppaction://media"/>
            <a:extLst>
              <a:ext uri="{FF2B5EF4-FFF2-40B4-BE49-F238E27FC236}">
                <a16:creationId xmlns:a16="http://schemas.microsoft.com/office/drawing/2014/main" id="{265D00DA-DA24-46A9-90E3-BAAECA15F2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695453899"/>
      </p:ext>
    </p:extLst>
  </p:cSld>
  <p:clrMapOvr>
    <a:masterClrMapping/>
  </p:clrMapOvr>
  <mc:AlternateContent xmlns:mc="http://schemas.openxmlformats.org/markup-compatibility/2006">
    <mc:Choice xmlns:p14="http://schemas.microsoft.com/office/powerpoint/2010/main" Requires="p14">
      <p:transition spd="slow" p14:dur="2000" advTm="47191"/>
    </mc:Choice>
    <mc:Fallback>
      <p:transition spd="slow" advTm="47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ketchyVTI">
  <a:themeElements>
    <a:clrScheme name="AnalogousFromRegularSeed_2SEEDS">
      <a:dk1>
        <a:srgbClr val="000000"/>
      </a:dk1>
      <a:lt1>
        <a:srgbClr val="FFFFFF"/>
      </a:lt1>
      <a:dk2>
        <a:srgbClr val="412426"/>
      </a:dk2>
      <a:lt2>
        <a:srgbClr val="E2E5E8"/>
      </a:lt2>
      <a:accent1>
        <a:srgbClr val="D58117"/>
      </a:accent1>
      <a:accent2>
        <a:srgbClr val="E74429"/>
      </a:accent2>
      <a:accent3>
        <a:srgbClr val="AAA71E"/>
      </a:accent3>
      <a:accent4>
        <a:srgbClr val="17AFCF"/>
      </a:accent4>
      <a:accent5>
        <a:srgbClr val="2977E7"/>
      </a:accent5>
      <a:accent6>
        <a:srgbClr val="4443DD"/>
      </a:accent6>
      <a:hlink>
        <a:srgbClr val="3F78BF"/>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28</TotalTime>
  <Words>569</Words>
  <Application>Microsoft Office PowerPoint</Application>
  <PresentationFormat>Widescreen</PresentationFormat>
  <Paragraphs>38</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Modern Love</vt:lpstr>
      <vt:lpstr>Segoe UI Black</vt:lpstr>
      <vt:lpstr>The Hand</vt:lpstr>
      <vt:lpstr>SketchyVTI</vt:lpstr>
      <vt:lpstr>Math Games</vt:lpstr>
      <vt:lpstr>Horseshoe Golf</vt:lpstr>
      <vt:lpstr>Factor Captor</vt:lpstr>
      <vt:lpstr>Blockout</vt:lpstr>
      <vt:lpstr>Order Up 21</vt:lpstr>
      <vt:lpstr>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Games</dc:title>
  <dc:creator>Reno 10</dc:creator>
  <cp:lastModifiedBy>Reno 10</cp:lastModifiedBy>
  <cp:revision>3</cp:revision>
  <dcterms:created xsi:type="dcterms:W3CDTF">2020-06-15T00:12:39Z</dcterms:created>
  <dcterms:modified xsi:type="dcterms:W3CDTF">2020-06-15T00:40:53Z</dcterms:modified>
</cp:coreProperties>
</file>